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70" r:id="rId4"/>
    <p:sldId id="263" r:id="rId5"/>
    <p:sldId id="265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2" r:id="rId15"/>
    <p:sldId id="278" r:id="rId16"/>
    <p:sldId id="279" r:id="rId17"/>
    <p:sldId id="280" r:id="rId18"/>
    <p:sldId id="281" r:id="rId19"/>
    <p:sldId id="266" r:id="rId20"/>
    <p:sldId id="268" r:id="rId21"/>
  </p:sldIdLst>
  <p:sldSz cx="9144000" cy="5143500" type="screen16x9"/>
  <p:notesSz cx="6858000" cy="9144000"/>
  <p:defaultTextStyle>
    <a:defPPr>
      <a:defRPr lang="en-US"/>
    </a:defPPr>
    <a:lvl1pPr marL="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667" autoAdjust="0"/>
  </p:normalViewPr>
  <p:slideViewPr>
    <p:cSldViewPr>
      <p:cViewPr>
        <p:scale>
          <a:sx n="100" d="100"/>
          <a:sy n="100" d="100"/>
        </p:scale>
        <p:origin x="-869" y="-26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C2044-82C1-489A-A52E-7F8D6B92022D}" type="datetimeFigureOut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8B766-B85B-4380-8D25-81CEB02CAE7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8B766-B85B-4380-8D25-81CEB02CAE7C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03572-8866-43A4-9B24-83D9D098FFCF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7BC9-F6E2-4C82-9414-E263ACD83FB0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05981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FA6E-8AA6-48B7-9E65-94E1DE51B1FD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BB86-EF00-46B4-BED4-22C19BFB4FDD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2114-4847-431D-9F0C-9CC6283AD592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9B56-8511-41CD-8F05-36EE22E76771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84AB-19CB-45A8-AE05-3AE22B98FC26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21701-C4BB-4BE9-B994-CB0F26660C8F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816B-C58D-4CD8-907C-C3668305183B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04790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D36-674D-47C4-8C12-05BCD939BCA6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5" indent="0">
              <a:buNone/>
              <a:defRPr sz="2800"/>
            </a:lvl2pPr>
            <a:lvl3pPr marL="914350" indent="0">
              <a:buNone/>
              <a:defRPr sz="2400"/>
            </a:lvl3pPr>
            <a:lvl4pPr marL="1371524" indent="0">
              <a:buNone/>
              <a:defRPr sz="2000"/>
            </a:lvl4pPr>
            <a:lvl5pPr marL="1828700" indent="0">
              <a:buNone/>
              <a:defRPr sz="2000"/>
            </a:lvl5pPr>
            <a:lvl6pPr marL="2285874" indent="0">
              <a:buNone/>
              <a:defRPr sz="2000"/>
            </a:lvl6pPr>
            <a:lvl7pPr marL="2743049" indent="0">
              <a:buNone/>
              <a:defRPr sz="2000"/>
            </a:lvl7pPr>
            <a:lvl8pPr marL="3200224" indent="0">
              <a:buNone/>
              <a:defRPr sz="2000"/>
            </a:lvl8pPr>
            <a:lvl9pPr marL="365739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9B1-1135-44FB-88DD-20897042AC37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A727-994E-4998-A6B5-D7FB0120627A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5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1" indent="-342881" algn="l" defTabSz="91435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9" indent="-285734" algn="l" defTabSz="91435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38" indent="-228588" algn="l" defTabSz="91435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2" indent="-228588" algn="l" defTabSz="91435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87" indent="-228588" algn="l" defTabSz="91435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21336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Дисперсия уклонов морской поверхности по изображениям со спутника Сентинел</a:t>
            </a:r>
            <a:r>
              <a:rPr lang="en-US" b="1" dirty="0" smtClean="0"/>
              <a:t>-2</a:t>
            </a:r>
            <a:r>
              <a:rPr lang="ru-RU" b="1" dirty="0" smtClean="0"/>
              <a:t> в зоне солнечного блика</a:t>
            </a:r>
            <a:endParaRPr lang="ru-RU" b="1" dirty="0"/>
          </a:p>
        </p:txBody>
      </p:sp>
      <p:sp>
        <p:nvSpPr>
          <p:cNvPr id="819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96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7" name="Picture 5" descr="C:\Users\sevas\OneDrive\Рабочий стол\photo_2022-05-12_01-36-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876550"/>
            <a:ext cx="4191000" cy="1788451"/>
          </a:xfrm>
          <a:prstGeom prst="rect">
            <a:avLst/>
          </a:prstGeom>
          <a:noFill/>
        </p:spPr>
      </p:pic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3886200" y="2952750"/>
            <a:ext cx="4800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Выполнил: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студент группы Фз-401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lang="ru-RU" sz="1200" dirty="0" smtClean="0"/>
              <a:t>Антипин Сергей </a:t>
            </a:r>
            <a:r>
              <a:rPr lang="ru-RU" sz="1200" dirty="0" smtClean="0"/>
              <a:t>Олегович</a:t>
            </a:r>
          </a:p>
          <a:p>
            <a:pPr lvl="0" algn="r" defTabSz="914400" fontAlgn="base">
              <a:spcBef>
                <a:spcPct val="0"/>
              </a:spcBef>
              <a:spcAft>
                <a:spcPct val="0"/>
              </a:spcAft>
            </a:pP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Научный руководитель: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д.ф.-м.н., заведующий кафедрой физики моря и вод суши, Показеев Константин Васильевич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Консультант: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к.ф.-м.н., старший научный сотрудник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Морского гидрофизического института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Юровская Мария Владимировна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7620000" cy="303498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Применение подхода к спутниковым изображениям</a:t>
            </a:r>
            <a:endParaRPr lang="ru-RU" sz="2400" b="1" dirty="0"/>
          </a:p>
        </p:txBody>
      </p:sp>
      <p:pic>
        <p:nvPicPr>
          <p:cNvPr id="24578" name="Picture 2" descr="&amp;Kcy;&amp;acy;&amp;rcy;&amp;tcy;&amp;icy;&amp;ncy;&amp;kcy;&amp;icy; &amp;pcy;&amp;ocy; &amp;zcy;&amp;acy;&amp;pcy;&amp;rcy;&amp;ocy;&amp;scy;&amp;ucy; &amp;dcy;&amp;rcy;&amp;ocy;&amp;ncy;"/>
          <p:cNvPicPr>
            <a:picLocks noChangeAspect="1" noChangeArrowheads="1"/>
          </p:cNvPicPr>
          <p:nvPr/>
        </p:nvPicPr>
        <p:blipFill>
          <a:blip r:embed="rId2" cstate="print"/>
          <a:srcRect l="6693" r="1772" b="4549"/>
          <a:stretch>
            <a:fillRect/>
          </a:stretch>
        </p:blipFill>
        <p:spPr bwMode="auto">
          <a:xfrm>
            <a:off x="6072198" y="1071552"/>
            <a:ext cx="2732050" cy="1446620"/>
          </a:xfrm>
          <a:prstGeom prst="rect">
            <a:avLst/>
          </a:prstGeom>
          <a:noFill/>
        </p:spPr>
      </p:pic>
      <p:pic>
        <p:nvPicPr>
          <p:cNvPr id="24582" name="Picture 6" descr="&amp;Kcy;&amp;acy;&amp;rcy;&amp;tcy;&amp;icy;&amp;ncy;&amp;kcy;&amp;icy; &amp;pcy;&amp;ocy; &amp;zcy;&amp;acy;&amp;pcy;&amp;rcy;&amp;ocy;&amp;scy;&amp;ucy; &amp;ncy;&amp;acy;&amp;ucy;&amp;chcy;&amp;ncy;&amp;ycy;&amp;jcy; &amp;scy;&amp;acy;&amp;mcy;&amp;ocy;&amp;lcy;&amp;iecy;&amp;tcy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071552"/>
            <a:ext cx="2971202" cy="1481047"/>
          </a:xfrm>
          <a:prstGeom prst="rect">
            <a:avLst/>
          </a:prstGeom>
          <a:noFill/>
        </p:spPr>
      </p:pic>
      <p:pic>
        <p:nvPicPr>
          <p:cNvPr id="24584" name="Picture 8" descr="&amp;Kcy;&amp;acy;&amp;rcy;&amp;tcy;&amp;icy;&amp;ncy;&amp;kcy;&amp;icy; &amp;pcy;&amp;ocy; &amp;zcy;&amp;acy;&amp;pcy;&amp;rcy;&amp;ocy;&amp;scy;&amp;ucy; &amp;ncy;&amp;acy;&amp;ucy;&amp;chcy;&amp;ncy;&amp;ocy;&amp;iecy; &amp;scy;&amp;ucy;&amp;dcy;&amp;ncy;&amp;ocy; &amp;vcy;&amp;ocy;&amp;dcy;&amp;yacy;&amp;ncy;&amp;icy;&amp;tscy;&amp;kcy;&amp;icy;&amp;jcy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071552"/>
            <a:ext cx="2365362" cy="1339463"/>
          </a:xfrm>
          <a:prstGeom prst="rect">
            <a:avLst/>
          </a:prstGeom>
          <a:noFill/>
        </p:spPr>
      </p:pic>
      <p:pic>
        <p:nvPicPr>
          <p:cNvPr id="24586" name="Picture 10" descr="&amp;Kcy;&amp;acy;&amp;rcy;&amp;tcy;&amp;icy;&amp;ncy;&amp;kcy;&amp;icy; &amp;pcy;&amp;ocy; &amp;zcy;&amp;acy;&amp;pcy;&amp;rcy;&amp;ocy;&amp;scy;&amp;ucy; sentinel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028950"/>
            <a:ext cx="4155144" cy="2114550"/>
          </a:xfrm>
          <a:prstGeom prst="rect">
            <a:avLst/>
          </a:prstGeom>
          <a:noFill/>
        </p:spPr>
      </p:pic>
      <p:pic>
        <p:nvPicPr>
          <p:cNvPr id="24588" name="Picture 12" descr="&amp;Kcy;&amp;acy;&amp;rcy;&amp;tcy;&amp;icy;&amp;ncy;&amp;kcy;&amp;icy; &amp;pcy;&amp;ocy; &amp;zcy;&amp;acy;&amp;pcy;&amp;rcy;&amp;ocy;&amp;scy;&amp;ucy; sentinel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3025385"/>
            <a:ext cx="4038600" cy="2118115"/>
          </a:xfrm>
          <a:prstGeom prst="rect">
            <a:avLst/>
          </a:prstGeom>
          <a:noFill/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3048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Спутниковые измерения датчиками </a:t>
            </a:r>
            <a:r>
              <a:rPr lang="en-US" sz="2800" dirty="0" smtClean="0"/>
              <a:t>“push-broom”</a:t>
            </a: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7650" name="AutoShape 2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652" name="AutoShape 4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654" name="AutoShape 6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656" name="Picture 8" descr="https://www.researchgate.net/profile/Darryl-Keith/publication/265907554/figure/fig3/AS:295783451643909@1447531678949/figure-fig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114550"/>
            <a:ext cx="3603674" cy="2518697"/>
          </a:xfrm>
          <a:prstGeom prst="rect">
            <a:avLst/>
          </a:prstGeom>
          <a:noFill/>
        </p:spPr>
      </p:pic>
      <p:pic>
        <p:nvPicPr>
          <p:cNvPr id="27658" name="Picture 10" descr="Along-track scanner system. Source: Modifi ed from Canadian Centre for Remote Sensing. 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047750"/>
            <a:ext cx="2971800" cy="27672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Содержимое 2"/>
          <p:cNvSpPr>
            <a:spLocks noGrp="1"/>
          </p:cNvSpPr>
          <p:nvPr>
            <p:ph idx="1"/>
          </p:nvPr>
        </p:nvSpPr>
        <p:spPr>
          <a:xfrm>
            <a:off x="4343400" y="2038350"/>
            <a:ext cx="4537075" cy="280749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1400" dirty="0" smtClean="0"/>
              <a:t>Изображение формируется с помощью 13 детекторов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Направление визирование соседних детекторов отличается на небольшую величину, менее 1 градуса.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Благодаря этому сдвигу углов, расстояние между наблюдаемыми точками на поверхности составляет до 46 км для соседних детекторов, и в зоне солнечного блика изображение выглядит «полосатым»</a:t>
            </a:r>
          </a:p>
        </p:txBody>
      </p:sp>
      <p:sp>
        <p:nvSpPr>
          <p:cNvPr id="20484" name="AutoShape 5" descr="https://earth.esa.int/image/image_gallery?uuid=5bc83e21-0870-4405-905b-b8ae2b25a499&amp;groupId=247904&amp;t=1346670332886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0485" name="Picture 7" descr="https://earth.esa.int/image/image_gallery?uuid=5bc83e21-0870-4405-905b-b8ae2b25a499&amp;groupId=247904&amp;t=13466703328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23950"/>
            <a:ext cx="2209800" cy="129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1" descr="&amp;Kcy;&amp;acy;&amp;rcy;&amp;tcy;&amp;icy;&amp;ncy;&amp;kcy;&amp;icy; &amp;pcy;&amp;ocy; &amp;zcy;&amp;acy;&amp;pcy;&amp;rcy;&amp;ocy;&amp;scy;&amp;ucy; sentinel-2 detec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5350"/>
            <a:ext cx="3505200" cy="100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Прямоугольник 9"/>
          <p:cNvSpPr>
            <a:spLocks noChangeArrowheads="1"/>
          </p:cNvSpPr>
          <p:nvPr/>
        </p:nvSpPr>
        <p:spPr bwMode="auto">
          <a:xfrm>
            <a:off x="685800" y="819150"/>
            <a:ext cx="17835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/>
              <a:t>Детекторы </a:t>
            </a:r>
            <a:r>
              <a:rPr lang="en-US" sz="1400" dirty="0"/>
              <a:t>Sentinel-2</a:t>
            </a:r>
            <a:endParaRPr lang="ru-RU" sz="1400" dirty="0"/>
          </a:p>
        </p:txBody>
      </p:sp>
      <p:pic>
        <p:nvPicPr>
          <p:cNvPr id="2048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6" y="2571750"/>
            <a:ext cx="3446690" cy="225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905000" y="361950"/>
            <a:ext cx="5925344" cy="30349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ru-RU" sz="2800" dirty="0" smtClean="0">
                <a:latin typeface="+mj-lt"/>
                <a:ea typeface="+mj-ea"/>
                <a:cs typeface="+mj-cs"/>
              </a:rPr>
              <a:t>Особенности сенсоров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Sentinel-2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C:\Users\Ьфкшф\Desktop\Bou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61950"/>
            <a:ext cx="5791200" cy="412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4552950"/>
            <a:ext cx="43910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Изображение </a:t>
            </a:r>
            <a:r>
              <a:rPr lang="en-US" dirty="0" smtClean="0"/>
              <a:t>c Sentinel-2 </a:t>
            </a:r>
            <a:r>
              <a:rPr lang="ru-RU" dirty="0"/>
              <a:t>в области блика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6400800" y="438150"/>
            <a:ext cx="2555875" cy="3886200"/>
          </a:xfrm>
        </p:spPr>
        <p:txBody>
          <a:bodyPr>
            <a:normAutofit/>
          </a:bodyPr>
          <a:lstStyle/>
          <a:p>
            <a:pPr marL="0">
              <a:spcBef>
                <a:spcPts val="1200"/>
              </a:spcBef>
              <a:buNone/>
            </a:pPr>
            <a:r>
              <a:rPr lang="ru-RU" sz="1400" dirty="0" smtClean="0"/>
              <a:t>Перепад яркости на границе полос используется для более надежной оценки ширины гауссианы (СКН), поскольку эти области попадают на разные участки солнечного </a:t>
            </a:r>
            <a:r>
              <a:rPr lang="ru-RU" sz="1400" dirty="0" smtClean="0"/>
              <a:t>блика.</a:t>
            </a:r>
            <a:endParaRPr lang="ru-RU" sz="1400" dirty="0" smtClean="0"/>
          </a:p>
          <a:p>
            <a:pPr marL="0">
              <a:spcBef>
                <a:spcPts val="1200"/>
              </a:spcBef>
              <a:buNone/>
            </a:pPr>
            <a:r>
              <a:rPr lang="ru-RU" sz="1400" dirty="0" smtClean="0"/>
              <a:t>(необходимое условие для аппроксимации)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09550"/>
            <a:ext cx="5867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08371"/>
          </a:xfrm>
        </p:spPr>
        <p:txBody>
          <a:bodyPr>
            <a:normAutofit fontScale="90000"/>
          </a:bodyPr>
          <a:lstStyle/>
          <a:p>
            <a:r>
              <a:rPr lang="ru-RU" sz="2400" dirty="0" smtClean="0"/>
              <a:t>Алгоритм</a:t>
            </a:r>
            <a:endParaRPr lang="ru-RU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666750"/>
            <a:ext cx="5638800" cy="504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361950"/>
            <a:ext cx="853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/>
              <a:t>Критерий нахождения в зоне солнечного блика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1200150"/>
            <a:ext cx="2857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Методика работает только в области (Юровская</a:t>
            </a:r>
            <a:r>
              <a:rPr lang="en-US" dirty="0" smtClean="0"/>
              <a:t> </a:t>
            </a:r>
            <a:r>
              <a:rPr lang="ru-RU" dirty="0" smtClean="0"/>
              <a:t>и др. 2015, </a:t>
            </a:r>
            <a:r>
              <a:rPr lang="en-US" dirty="0" err="1" smtClean="0"/>
              <a:t>Kudryavtsev</a:t>
            </a:r>
            <a:r>
              <a:rPr lang="en-US" dirty="0" smtClean="0"/>
              <a:t> et al. 2017 </a:t>
            </a:r>
            <a:r>
              <a:rPr lang="ru-RU" dirty="0" smtClean="0"/>
              <a:t>)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533400" y="2571750"/>
          <a:ext cx="1560513" cy="459581"/>
        </p:xfrm>
        <a:graphic>
          <a:graphicData uri="http://schemas.openxmlformats.org/presentationml/2006/ole">
            <p:oleObj spid="_x0000_s4098" name="Формула" r:id="rId4" imgW="711000" imgH="279360" progId="Equation.3">
              <p:embed/>
            </p:oleObj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457200" y="3257550"/>
            <a:ext cx="27146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</a:t>
            </a:r>
            <a:r>
              <a:rPr lang="ru-RU" i="1" dirty="0" smtClean="0"/>
              <a:t>²</a:t>
            </a:r>
            <a:r>
              <a:rPr lang="en-US" dirty="0" smtClean="0"/>
              <a:t> </a:t>
            </a:r>
            <a:r>
              <a:rPr lang="ru-RU" dirty="0" smtClean="0"/>
              <a:t>заранее </a:t>
            </a:r>
            <a:r>
              <a:rPr lang="ru-RU" dirty="0" smtClean="0"/>
              <a:t>неизвестно, используется оценка для скорости ветра 5-10 м/с – границы не </a:t>
            </a:r>
            <a:r>
              <a:rPr lang="ru-RU" dirty="0" smtClean="0"/>
              <a:t>строгие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28600"/>
            <a:ext cx="77724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" y="514350"/>
            <a:ext cx="19186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Области для </a:t>
            </a:r>
          </a:p>
          <a:p>
            <a:r>
              <a:rPr lang="ru-RU" sz="2400" b="1" dirty="0" smtClean="0"/>
              <a:t>оценки СКН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04950"/>
            <a:ext cx="274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Разные полосы соответствуют разным участкам солнечного блика. Для решения системы уравнений требуется минимум два участка.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3257550"/>
            <a:ext cx="274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Автоматически отмечаются участки с захватом двух и более полос (оптимально – на границе полос).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 t="4378" b="53635"/>
          <a:stretch>
            <a:fillRect/>
          </a:stretch>
        </p:blipFill>
        <p:spPr bwMode="auto">
          <a:xfrm>
            <a:off x="2971800" y="666750"/>
            <a:ext cx="6172200" cy="385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457200" y="514350"/>
            <a:ext cx="1787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Оценка СКН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1200150"/>
            <a:ext cx="24288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Внутри одной области:</a:t>
            </a:r>
          </a:p>
          <a:p>
            <a:r>
              <a:rPr lang="ru-RU" dirty="0" smtClean="0"/>
              <a:t>Для каждого пиксела наносится точка на график.</a:t>
            </a:r>
          </a:p>
          <a:p>
            <a:r>
              <a:rPr lang="ru-RU" dirty="0" smtClean="0"/>
              <a:t>Аппроксимация прямой линией и оценка ее наклона  - &gt;  </a:t>
            </a:r>
            <a:r>
              <a:rPr lang="en-US" dirty="0" smtClean="0"/>
              <a:t>s</a:t>
            </a:r>
            <a:r>
              <a:rPr lang="ru-RU" dirty="0" smtClean="0"/>
              <a:t>^2</a:t>
            </a:r>
          </a:p>
          <a:p>
            <a:r>
              <a:rPr lang="ru-RU" dirty="0" smtClean="0"/>
              <a:t>Операция повторяется для каждой области.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7200" y="13335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Поле ветра</a:t>
            </a:r>
            <a:r>
              <a:rPr lang="en-US" sz="2400" b="1" dirty="0" smtClean="0"/>
              <a:t> </a:t>
            </a:r>
            <a:r>
              <a:rPr lang="ru-RU" sz="2400" b="1" dirty="0" smtClean="0"/>
              <a:t>-</a:t>
            </a:r>
            <a:r>
              <a:rPr lang="en-US" sz="2400" b="1" dirty="0" smtClean="0"/>
              <a:t>&gt; </a:t>
            </a:r>
            <a:r>
              <a:rPr lang="ru-RU" sz="2400" b="1" dirty="0" smtClean="0"/>
              <a:t>Валидация</a:t>
            </a:r>
            <a:endParaRPr lang="ru-RU" sz="2400" dirty="0"/>
          </a:p>
        </p:txBody>
      </p:sp>
      <p:pic>
        <p:nvPicPr>
          <p:cNvPr id="4" name="Рисунок 3" descr="F:\MSS\wind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666750"/>
            <a:ext cx="6477000" cy="388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57200" y="742950"/>
            <a:ext cx="2362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Результат обработки 9 </a:t>
            </a:r>
            <a:r>
              <a:rPr lang="ru-RU" sz="1400" dirty="0" smtClean="0"/>
              <a:t>изображений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Строится поле СКН.</a:t>
            </a:r>
          </a:p>
          <a:p>
            <a:r>
              <a:rPr lang="ru-RU" sz="1400" dirty="0" smtClean="0"/>
              <a:t>Необходимо оценить поле ветра:</a:t>
            </a:r>
          </a:p>
          <a:p>
            <a:r>
              <a:rPr lang="ru-RU" sz="1400" dirty="0" smtClean="0"/>
              <a:t>s^2=0.003+0.00512*</a:t>
            </a:r>
            <a:r>
              <a:rPr lang="en-US" sz="1400" dirty="0" smtClean="0"/>
              <a:t>U</a:t>
            </a:r>
            <a:r>
              <a:rPr lang="ru-RU" sz="1400" dirty="0" smtClean="0"/>
              <a:t>10 </a:t>
            </a:r>
          </a:p>
          <a:p>
            <a:r>
              <a:rPr lang="ru-RU" sz="1400" dirty="0" smtClean="0"/>
              <a:t>(</a:t>
            </a:r>
            <a:r>
              <a:rPr lang="en-US" sz="1400" dirty="0" smtClean="0"/>
              <a:t>Cox and Munk</a:t>
            </a:r>
            <a:r>
              <a:rPr lang="ru-RU" sz="1400" dirty="0" smtClean="0"/>
              <a:t>, 1954</a:t>
            </a:r>
            <a:r>
              <a:rPr lang="ru-RU" sz="1400" dirty="0" smtClean="0"/>
              <a:t>)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Полученный результат сопоставляется с данными численного </a:t>
            </a:r>
            <a:r>
              <a:rPr lang="ru-RU" sz="1400" dirty="0" smtClean="0"/>
              <a:t>моделирования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Получено хорошее качественное соответствие полученных скоростей ветра с результатами численного </a:t>
            </a:r>
            <a:r>
              <a:rPr lang="ru-RU" sz="1400" dirty="0" smtClean="0"/>
              <a:t>моделирования</a:t>
            </a:r>
            <a:r>
              <a:rPr lang="en-US" sz="1400" dirty="0" smtClean="0"/>
              <a:t>.</a:t>
            </a:r>
            <a:endParaRPr lang="en-US" sz="1400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3581400" y="4324350"/>
            <a:ext cx="5253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smtClean="0"/>
              <a:t>Модель – </a:t>
            </a:r>
            <a:r>
              <a:rPr lang="en-US" sz="1000" dirty="0" smtClean="0"/>
              <a:t>NCEP NOMAD (National Centers for Environmental Prediction, </a:t>
            </a:r>
            <a:r>
              <a:rPr lang="ru-RU" sz="1000" dirty="0" smtClean="0"/>
              <a:t> </a:t>
            </a:r>
            <a:r>
              <a:rPr lang="en-US" sz="1000" dirty="0" smtClean="0"/>
              <a:t>NOAA Operational Model Archive and Distribution System)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4538665"/>
            <a:ext cx="2133600" cy="273844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Выводы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Предложен метод оценки скорости ветра по оптическим изображениям со спутника</a:t>
            </a:r>
            <a:r>
              <a:rPr lang="en-US" dirty="0" smtClean="0"/>
              <a:t> Sentinel-2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Метод дает достаточно надежные оценки. </a:t>
            </a:r>
          </a:p>
          <a:p>
            <a:r>
              <a:rPr lang="ru-RU" dirty="0" smtClean="0"/>
              <a:t>Благодаря высокой частоте посещения одного и того же участка спутником </a:t>
            </a:r>
            <a:r>
              <a:rPr lang="en-US" dirty="0" smtClean="0"/>
              <a:t>Sentinel-2 (A, B) </a:t>
            </a:r>
            <a:r>
              <a:rPr lang="ru-RU" dirty="0" smtClean="0"/>
              <a:t>и широкодоступной, постоянно обновляемой базе данных можно усовершенствовать способ построения поля скоростей ветра с высоким разрешением на глобальных масштабах 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Актуальность темы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sz="2900" dirty="0" smtClean="0"/>
              <a:t>Динамические процессы в океане влияют на шероховатость поверхности, определяемую среднеквадратичным наклоном поверхности – СКН. </a:t>
            </a:r>
          </a:p>
          <a:p>
            <a:r>
              <a:rPr lang="ru-RU" sz="2900" dirty="0" smtClean="0"/>
              <a:t>Параметры, влияющие на СКН:</a:t>
            </a:r>
          </a:p>
          <a:p>
            <a:pPr lvl="1"/>
            <a:r>
              <a:rPr lang="ru-RU" sz="2900" b="1" i="1" dirty="0" smtClean="0"/>
              <a:t>Скорость ветра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Наличие поверхностных пленок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Подповерхностные процессы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Распространение внутренних волн</a:t>
            </a:r>
            <a:r>
              <a:rPr lang="en-US" sz="2900" dirty="0" smtClean="0"/>
              <a:t>;</a:t>
            </a:r>
          </a:p>
          <a:p>
            <a:pPr lvl="1"/>
            <a:r>
              <a:rPr lang="ru-RU" sz="2900" dirty="0" smtClean="0"/>
              <a:t>Изменения топографии дна;</a:t>
            </a:r>
          </a:p>
          <a:p>
            <a:pPr lvl="1"/>
            <a:r>
              <a:rPr lang="ru-RU" sz="2900" dirty="0" smtClean="0"/>
              <a:t>Наличия течений, вихрей, температурных фронтов, зон конвергенции и дивергенции;</a:t>
            </a:r>
          </a:p>
          <a:p>
            <a:pPr marL="342881" lvl="1" indent="-342881">
              <a:buFont typeface="Arial" pitchFamily="34" charset="0"/>
              <a:buChar char="•"/>
            </a:pPr>
            <a:r>
              <a:rPr lang="ru-RU" sz="2900" dirty="0" smtClean="0"/>
              <a:t>Количественная оценка СКН позволяет решать обратные задачи – получать информацию о перечисленных динамических процессах.</a:t>
            </a:r>
          </a:p>
          <a:p>
            <a:endParaRPr lang="ru-RU" dirty="0" smtClean="0"/>
          </a:p>
        </p:txBody>
      </p:sp>
      <p:sp>
        <p:nvSpPr>
          <p:cNvPr id="6146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484415">
            <a:off x="839583" y="1981490"/>
            <a:ext cx="7199342" cy="857250"/>
          </a:xfrm>
        </p:spPr>
        <p:txBody>
          <a:bodyPr>
            <a:noAutofit/>
          </a:bodyPr>
          <a:lstStyle/>
          <a:p>
            <a:pPr algn="l"/>
            <a:r>
              <a:rPr lang="ru-RU" sz="6000" dirty="0" smtClean="0"/>
              <a:t>Спасибо за внимание</a:t>
            </a:r>
            <a:endParaRPr lang="ru-RU" sz="6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4864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Возможные приложения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81150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фундаментальные исследования динамики океана и взаимодействия океана и атмосферы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получение информации о метеорологических параметрах</a:t>
            </a:r>
            <a:r>
              <a:rPr lang="en-US" sz="2400" dirty="0" smtClean="0"/>
              <a:t>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мониторинг загрязнений морской поверхности</a:t>
            </a:r>
            <a:r>
              <a:rPr lang="en-US" sz="2400" dirty="0" smtClean="0"/>
              <a:t>;</a:t>
            </a:r>
            <a:r>
              <a:rPr lang="ru-RU" sz="2400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наблюдение подповерхностных процессов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транспорт биопродуктивного вещества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и др.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Цель исследования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229600" cy="2133599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Разработка и тестирование алгоритма оценки СКН по спутниковым изображениям в зоне солнечного блика, используя методы обработки спутниковых изображений.</a:t>
            </a:r>
          </a:p>
          <a:p>
            <a:r>
              <a:rPr lang="ru-RU" sz="2400" dirty="0" smtClean="0"/>
              <a:t>Получение достоверных значений скоростей приповерхностного ветра.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Постановка задачи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Анализ и усовершенствование метода для обработки многоспектральных изображений со спутника.</a:t>
            </a:r>
            <a:endParaRPr lang="en-US" dirty="0" smtClean="0"/>
          </a:p>
          <a:p>
            <a:r>
              <a:rPr lang="ru-RU" dirty="0" smtClean="0"/>
              <a:t>Разработка алгоритма и его реализация в виде программы на языке </a:t>
            </a:r>
            <a:r>
              <a:rPr lang="en-US" dirty="0" smtClean="0"/>
              <a:t>Matlab.</a:t>
            </a:r>
            <a:endParaRPr lang="ru-RU" dirty="0" smtClean="0"/>
          </a:p>
          <a:p>
            <a:r>
              <a:rPr lang="ru-RU" dirty="0" smtClean="0"/>
              <a:t>Проверка полученных результатов с помощью данных, собранных в рассматриваемом участке.</a:t>
            </a:r>
          </a:p>
          <a:p>
            <a:pPr>
              <a:tabLst>
                <a:tab pos="3319463" algn="l"/>
              </a:tabLst>
            </a:pPr>
            <a:r>
              <a:rPr lang="ru-RU" dirty="0" smtClean="0"/>
              <a:t>Анализ результатов и формулирование выводов.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41148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Предмет исследования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81000" y="1200150"/>
            <a:ext cx="82296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Широкополосные многоспектральные снимки миссии </a:t>
            </a:r>
            <a:r>
              <a:rPr lang="en-US" sz="2000" dirty="0" smtClean="0"/>
              <a:t>Sentinel-2</a:t>
            </a:r>
            <a:r>
              <a:rPr lang="ru-RU" sz="2000" dirty="0" smtClean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ЕКА</a:t>
            </a:r>
            <a:r>
              <a:rPr lang="en-US" sz="2000" dirty="0" smtClean="0"/>
              <a:t>)</a:t>
            </a:r>
            <a:r>
              <a:rPr lang="ru-RU" sz="2000" dirty="0" smtClean="0"/>
              <a:t> </a:t>
            </a:r>
            <a:r>
              <a:rPr lang="ru-RU" sz="2000" dirty="0" smtClean="0"/>
              <a:t>морской поверхности в зоне солнечного блика.</a:t>
            </a:r>
          </a:p>
          <a:p>
            <a:endParaRPr lang="ru-RU" sz="2000" dirty="0" smtClean="0"/>
          </a:p>
          <a:p>
            <a:r>
              <a:rPr lang="ru-RU" sz="2000" dirty="0" smtClean="0"/>
              <a:t>Преимуществом этих данных </a:t>
            </a:r>
            <a:r>
              <a:rPr lang="ru-RU" sz="2000" dirty="0" smtClean="0"/>
              <a:t>является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высокое </a:t>
            </a:r>
            <a:r>
              <a:rPr lang="ru-RU" sz="2000" dirty="0" smtClean="0"/>
              <a:t>пространственное разрешение (10 м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высокая </a:t>
            </a:r>
            <a:r>
              <a:rPr lang="ru-RU" sz="2000" dirty="0" smtClean="0"/>
              <a:t>частота повторных посещений (система включает 2 спутника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r>
              <a:rPr lang="ru-RU" sz="2000" dirty="0" smtClean="0"/>
              <a:t> 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подробное </a:t>
            </a:r>
            <a:r>
              <a:rPr lang="ru-RU" sz="2000" dirty="0" smtClean="0"/>
              <a:t>(попиксельное) описание геометрии съемки в </a:t>
            </a:r>
            <a:r>
              <a:rPr lang="ru-RU" sz="2000" dirty="0" smtClean="0"/>
              <a:t>метаданных</a:t>
            </a:r>
            <a:r>
              <a:rPr lang="en-US" sz="2000" dirty="0" smtClean="0"/>
              <a:t>;</a:t>
            </a:r>
            <a:r>
              <a:rPr lang="ru-RU" sz="2000" dirty="0" smtClean="0"/>
              <a:t> 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открытый </a:t>
            </a:r>
            <a:r>
              <a:rPr lang="ru-RU" sz="2000" dirty="0" smtClean="0"/>
              <a:t>доступ к </a:t>
            </a:r>
            <a:r>
              <a:rPr lang="ru-RU" sz="2000" dirty="0" smtClean="0"/>
              <a:t>данным</a:t>
            </a:r>
            <a:r>
              <a:rPr lang="en-US" sz="2000" dirty="0" smtClean="0"/>
              <a:t>;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313544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Выражение для яркости поверхности в зоне блика</a:t>
            </a:r>
            <a:endParaRPr lang="ru-RU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686350"/>
            <a:ext cx="4495799" cy="345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Ьфкшф\Desktop\ang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52550"/>
            <a:ext cx="2819400" cy="179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5562600" y="895350"/>
          <a:ext cx="3088628" cy="560818"/>
        </p:xfrm>
        <a:graphic>
          <a:graphicData uri="http://schemas.openxmlformats.org/presentationml/2006/ole">
            <p:oleObj spid="_x0000_s1026" name="Формула" r:id="rId5" imgW="1777229" imgH="431613" progId="Equation.3">
              <p:embed/>
            </p:oleObj>
          </a:graphicData>
        </a:graphic>
      </p:graphicFrame>
      <p:sp>
        <p:nvSpPr>
          <p:cNvPr id="8" name="Прямоугольник 18"/>
          <p:cNvSpPr>
            <a:spLocks noChangeArrowheads="1"/>
          </p:cNvSpPr>
          <p:nvPr/>
        </p:nvSpPr>
        <p:spPr bwMode="auto">
          <a:xfrm>
            <a:off x="228600" y="3028950"/>
            <a:ext cx="34559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 dirty="0"/>
              <a:t>Es</a:t>
            </a:r>
            <a:r>
              <a:rPr lang="en-US" sz="1400" dirty="0"/>
              <a:t> – </a:t>
            </a:r>
            <a:r>
              <a:rPr lang="ru-RU" sz="1400" dirty="0"/>
              <a:t>интенсивность     солнечного излучения</a:t>
            </a:r>
          </a:p>
        </p:txBody>
      </p:sp>
      <p:sp>
        <p:nvSpPr>
          <p:cNvPr id="9" name="Прямоугольник 22"/>
          <p:cNvSpPr>
            <a:spLocks noChangeArrowheads="1"/>
          </p:cNvSpPr>
          <p:nvPr/>
        </p:nvSpPr>
        <p:spPr bwMode="auto">
          <a:xfrm>
            <a:off x="457200" y="3486150"/>
            <a:ext cx="20161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- </a:t>
            </a:r>
            <a:r>
              <a:rPr lang="ru-RU" sz="1400" dirty="0"/>
              <a:t>коэффициент Френеля</a:t>
            </a:r>
          </a:p>
        </p:txBody>
      </p:sp>
      <p:graphicFrame>
        <p:nvGraphicFramePr>
          <p:cNvPr id="10" name="Object 21"/>
          <p:cNvGraphicFramePr>
            <a:graphicFrameLocks noChangeAspect="1"/>
          </p:cNvGraphicFramePr>
          <p:nvPr/>
        </p:nvGraphicFramePr>
        <p:xfrm>
          <a:off x="228600" y="3562350"/>
          <a:ext cx="269733" cy="214777"/>
        </p:xfrm>
        <a:graphic>
          <a:graphicData uri="http://schemas.openxmlformats.org/presentationml/2006/ole">
            <p:oleObj spid="_x0000_s1027" name="Формула" r:id="rId6" imgW="152268" imgH="164957" progId="Equation.3">
              <p:embed/>
            </p:oleObj>
          </a:graphicData>
        </a:graphic>
      </p:graphicFrame>
      <p:sp>
        <p:nvSpPr>
          <p:cNvPr id="11" name="Прямоугольник 25"/>
          <p:cNvSpPr>
            <a:spLocks noChangeArrowheads="1"/>
          </p:cNvSpPr>
          <p:nvPr/>
        </p:nvSpPr>
        <p:spPr bwMode="auto">
          <a:xfrm>
            <a:off x="152400" y="3790950"/>
            <a:ext cx="37798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dirty="0"/>
              <a:t> </a:t>
            </a:r>
            <a:r>
              <a:rPr lang="en-US" sz="1400" i="1" dirty="0"/>
              <a:t>P</a:t>
            </a:r>
            <a:r>
              <a:rPr lang="en-US" sz="1400" dirty="0"/>
              <a:t> </a:t>
            </a:r>
            <a:r>
              <a:rPr lang="en-US" sz="1400" dirty="0" smtClean="0"/>
              <a:t>–</a:t>
            </a:r>
            <a:r>
              <a:rPr lang="ru-RU" sz="1400" dirty="0" smtClean="0"/>
              <a:t> распределение </a:t>
            </a:r>
            <a:r>
              <a:rPr lang="ru-RU" sz="1400" dirty="0"/>
              <a:t>вероятностей для уклонов морской поверхности</a:t>
            </a:r>
            <a:r>
              <a:rPr lang="en-US" sz="1400" dirty="0"/>
              <a:t> </a:t>
            </a:r>
            <a:endParaRPr lang="ru-RU" sz="1400" dirty="0"/>
          </a:p>
        </p:txBody>
      </p:sp>
      <p:sp>
        <p:nvSpPr>
          <p:cNvPr id="12" name="Прямоугольник 16"/>
          <p:cNvSpPr>
            <a:spLocks noChangeArrowheads="1"/>
          </p:cNvSpPr>
          <p:nvPr/>
        </p:nvSpPr>
        <p:spPr bwMode="auto">
          <a:xfrm>
            <a:off x="152400" y="4248150"/>
            <a:ext cx="32766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1" dirty="0" smtClean="0"/>
              <a:t>Z1, Z2 </a:t>
            </a:r>
            <a:r>
              <a:rPr lang="en-US" sz="1400" dirty="0" smtClean="0"/>
              <a:t>- </a:t>
            </a:r>
            <a:r>
              <a:rPr lang="ru-RU" sz="1400" dirty="0" smtClean="0"/>
              <a:t>наклоны </a:t>
            </a:r>
            <a:r>
              <a:rPr lang="ru-RU" sz="1400" dirty="0"/>
              <a:t>морской поверхности, удовлетворяющие условиям зеркального </a:t>
            </a:r>
            <a:r>
              <a:rPr lang="ru-RU" sz="1400" dirty="0" smtClean="0"/>
              <a:t>отражения</a:t>
            </a:r>
            <a:r>
              <a:rPr lang="en-US" sz="1400" dirty="0" smtClean="0"/>
              <a:t> </a:t>
            </a:r>
            <a:endParaRPr lang="ru-RU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562600" y="51435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defRPr/>
            </a:pPr>
            <a:r>
              <a:rPr lang="ru-RU" sz="1400" dirty="0" smtClean="0"/>
              <a:t>Кокс и Манк </a:t>
            </a:r>
            <a:r>
              <a:rPr lang="ru-RU" sz="1400" dirty="0" smtClean="0"/>
              <a:t>(1954):</a:t>
            </a:r>
            <a:endParaRPr lang="ru-RU" sz="1400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304800" y="438150"/>
            <a:ext cx="3657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/>
              <a:t>Каждый пиксел </a:t>
            </a:r>
            <a:r>
              <a:rPr lang="ru-RU" sz="1100" dirty="0" smtClean="0"/>
              <a:t>изображения – участок поверхности с определенным количеством зеркальных точек </a:t>
            </a:r>
            <a:r>
              <a:rPr lang="en-US" sz="1100" i="1" dirty="0" smtClean="0"/>
              <a:t>Z1, Z2</a:t>
            </a:r>
            <a:r>
              <a:rPr lang="ru-RU" sz="1100" dirty="0" smtClean="0"/>
              <a:t>, определяющих его </a:t>
            </a:r>
            <a:r>
              <a:rPr lang="ru-RU" sz="1100" dirty="0" smtClean="0"/>
              <a:t>яркость.</a:t>
            </a:r>
          </a:p>
          <a:p>
            <a:r>
              <a:rPr lang="ru-RU" sz="1100" dirty="0" smtClean="0"/>
              <a:t>Считаем, что </a:t>
            </a:r>
            <a:r>
              <a:rPr lang="ru-RU" sz="1100" dirty="0" smtClean="0"/>
              <a:t>яркость определяется только отражением от солнечного диска и пренебрегаем рассеянным излучением от неба и излучением водной </a:t>
            </a:r>
            <a:r>
              <a:rPr lang="ru-RU" sz="1100" dirty="0" smtClean="0"/>
              <a:t>толщи.</a:t>
            </a:r>
            <a:endParaRPr lang="ru-RU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5105400" cy="606642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/>
              <a:t>Подход к оценке дисперсии уклонов</a:t>
            </a:r>
            <a:endParaRPr lang="ru-RU" sz="2400" b="1" dirty="0"/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124200" y="895350"/>
          <a:ext cx="2388022" cy="469281"/>
        </p:xfrm>
        <a:graphic>
          <a:graphicData uri="http://schemas.openxmlformats.org/presentationml/2006/ole">
            <p:oleObj spid="_x0000_s2050" name="Формула" r:id="rId3" imgW="1688760" imgH="444240" progId="Equation.3">
              <p:embed/>
            </p:oleObj>
          </a:graphicData>
        </a:graphic>
      </p:graphicFrame>
      <p:sp>
        <p:nvSpPr>
          <p:cNvPr id="6" name="Стрелка вправо 5"/>
          <p:cNvSpPr/>
          <p:nvPr/>
        </p:nvSpPr>
        <p:spPr>
          <a:xfrm>
            <a:off x="2362200" y="1047750"/>
            <a:ext cx="571504" cy="16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606" name="Picture 6" descr="P1_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32" y="514350"/>
            <a:ext cx="327967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581150"/>
            <a:ext cx="1357322" cy="26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9" y="2119320"/>
            <a:ext cx="2857520" cy="80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895350"/>
            <a:ext cx="21336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381000" y="3409950"/>
            <a:ext cx="8305800" cy="1031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Ширина </a:t>
            </a:r>
            <a:r>
              <a:rPr lang="ru-RU" sz="1600" dirty="0" err="1" smtClean="0">
                <a:latin typeface="+mj-lt"/>
                <a:ea typeface="+mj-ea"/>
                <a:cs typeface="+mj-cs"/>
              </a:rPr>
              <a:t>гауссианы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 является искомым СКН.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Для определения СКН решается система уравнений, записанных для каждой точки изображения, методом наименьших квадратов</a:t>
            </a:r>
            <a:r>
              <a:rPr lang="en-US" sz="1600" dirty="0" smtClean="0">
                <a:latin typeface="+mj-lt"/>
                <a:ea typeface="+mj-ea"/>
                <a:cs typeface="+mj-cs"/>
              </a:rPr>
              <a:t> </a:t>
            </a:r>
            <a:endParaRPr lang="ru-RU" sz="16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971800" y="1352550"/>
            <a:ext cx="2514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Модифицированная яркость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165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6324600" y="2876550"/>
          <a:ext cx="2019300" cy="254000"/>
        </p:xfrm>
        <a:graphic>
          <a:graphicData uri="http://schemas.openxmlformats.org/presentationml/2006/ole">
            <p:oleObj spid="_x0000_s2054" name="Equation" r:id="rId8" imgW="2019240" imgH="253800" progId="Equation.3">
              <p:embed/>
            </p:oleObj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457200" y="4476750"/>
          <a:ext cx="2800350" cy="381000"/>
        </p:xfrm>
        <a:graphic>
          <a:graphicData uri="http://schemas.openxmlformats.org/presentationml/2006/ole">
            <p:oleObj spid="_x0000_s2055" name="Equation" r:id="rId9" imgW="186660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57200" y="3943350"/>
            <a:ext cx="4248472" cy="91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153400" cy="601470"/>
          </a:xfrm>
        </p:spPr>
        <p:txBody>
          <a:bodyPr>
            <a:noAutofit/>
          </a:bodyPr>
          <a:lstStyle/>
          <a:p>
            <a:pPr algn="l"/>
            <a:r>
              <a:rPr lang="ru-RU" sz="2000" b="1" dirty="0" smtClean="0"/>
              <a:t>Восстановление скорости ветра по распределению уклонов морской поверхности</a:t>
            </a:r>
            <a:endParaRPr lang="ru-RU" sz="2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3409950"/>
            <a:ext cx="4730824" cy="38007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000" dirty="0" smtClean="0"/>
              <a:t>Зависимость </a:t>
            </a:r>
            <a:r>
              <a:rPr lang="ru-RU" sz="2000" dirty="0" smtClean="0"/>
              <a:t>Кокса и Манка (1954):</a:t>
            </a:r>
            <a:endParaRPr lang="ru-RU" sz="2000" dirty="0"/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609600" y="4076700"/>
          <a:ext cx="3970338" cy="693738"/>
        </p:xfrm>
        <a:graphic>
          <a:graphicData uri="http://schemas.openxmlformats.org/presentationml/2006/ole">
            <p:oleObj spid="_x0000_s3076" name="Equation" r:id="rId3" imgW="977760" imgH="228600" progId="Equation.3">
              <p:embed/>
            </p:oleObj>
          </a:graphicData>
        </a:graphic>
      </p:graphicFrame>
      <p:sp>
        <p:nvSpPr>
          <p:cNvPr id="10" name="Содержимое 2"/>
          <p:cNvSpPr txBox="1">
            <a:spLocks/>
          </p:cNvSpPr>
          <p:nvPr/>
        </p:nvSpPr>
        <p:spPr>
          <a:xfrm>
            <a:off x="457200" y="1885950"/>
            <a:ext cx="3581400" cy="6858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Среднеквадратичный уклон </a:t>
            </a:r>
          </a:p>
          <a:p>
            <a:pPr marL="320040" lvl="0" indent="-320040" defTabSz="91440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морской поверхности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 </a:t>
            </a:r>
            <a:r>
              <a:rPr lang="el-GR" sz="2000" i="1" dirty="0" smtClean="0"/>
              <a:t>σ</a:t>
            </a:r>
            <a:r>
              <a:rPr lang="ru-RU" sz="2000" i="1" dirty="0" smtClean="0"/>
              <a:t> </a:t>
            </a:r>
            <a:r>
              <a:rPr lang="ru-RU" sz="2000" i="1" dirty="0" smtClean="0"/>
              <a:t>²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Рисунок 1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123950"/>
            <a:ext cx="3704521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9294</TotalTime>
  <Words>753</Words>
  <Application>Microsoft Office PowerPoint</Application>
  <PresentationFormat>Экран (16:9)</PresentationFormat>
  <Paragraphs>117</Paragraphs>
  <Slides>20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Office Theme</vt:lpstr>
      <vt:lpstr>Формула</vt:lpstr>
      <vt:lpstr>Microsoft Equation 3.0</vt:lpstr>
      <vt:lpstr>Дисперсия уклонов морской поверхности по изображениям со спутника Сентинел-2 в зоне солнечного блика</vt:lpstr>
      <vt:lpstr>Актуальность темы</vt:lpstr>
      <vt:lpstr>Возможные приложения</vt:lpstr>
      <vt:lpstr>Цель исследования</vt:lpstr>
      <vt:lpstr>Постановка задачи</vt:lpstr>
      <vt:lpstr>Предмет исследования</vt:lpstr>
      <vt:lpstr>Выражение для яркости поверхности в зоне блика</vt:lpstr>
      <vt:lpstr>Подход к оценке дисперсии уклонов</vt:lpstr>
      <vt:lpstr>Восстановление скорости ветра по распределению уклонов морской поверхности</vt:lpstr>
      <vt:lpstr>Применение подхода к спутниковым изображениям</vt:lpstr>
      <vt:lpstr>Спутниковые измерения датчиками “push-broom”</vt:lpstr>
      <vt:lpstr>Слайд 12</vt:lpstr>
      <vt:lpstr>Слайд 13</vt:lpstr>
      <vt:lpstr>Алгоритм</vt:lpstr>
      <vt:lpstr>Слайд 15</vt:lpstr>
      <vt:lpstr>Слайд 16</vt:lpstr>
      <vt:lpstr>Слайд 17</vt:lpstr>
      <vt:lpstr>Слайд 18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Дисперсия уклонов морской поверхности по изображениям со спутника Sentinel-2 в зоне солнечного блика</dc:title>
  <cp:lastModifiedBy>Антипин Сергей</cp:lastModifiedBy>
  <cp:revision>409</cp:revision>
  <dcterms:modified xsi:type="dcterms:W3CDTF">2022-05-24T01:41:15Z</dcterms:modified>
</cp:coreProperties>
</file>